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7"/>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326" r:id="rId27"/>
    <p:sldId id="331" r:id="rId28"/>
    <p:sldId id="330" r:id="rId29"/>
    <p:sldId id="287" r:id="rId30"/>
    <p:sldId id="288" r:id="rId31"/>
    <p:sldId id="319" r:id="rId32"/>
    <p:sldId id="329" r:id="rId33"/>
    <p:sldId id="328" r:id="rId34"/>
    <p:sldId id="291" r:id="rId35"/>
    <p:sldId id="292" r:id="rId36"/>
    <p:sldId id="290" r:id="rId37"/>
    <p:sldId id="306" r:id="rId38"/>
    <p:sldId id="324" r:id="rId39"/>
    <p:sldId id="327" r:id="rId40"/>
    <p:sldId id="332" r:id="rId41"/>
    <p:sldId id="320" r:id="rId42"/>
    <p:sldId id="323" r:id="rId43"/>
    <p:sldId id="307" r:id="rId44"/>
    <p:sldId id="308" r:id="rId45"/>
    <p:sldId id="309" r:id="rId46"/>
    <p:sldId id="310" r:id="rId47"/>
    <p:sldId id="311" r:id="rId48"/>
    <p:sldId id="312" r:id="rId49"/>
    <p:sldId id="313" r:id="rId50"/>
    <p:sldId id="305" r:id="rId51"/>
    <p:sldId id="296" r:id="rId52"/>
    <p:sldId id="303" r:id="rId53"/>
    <p:sldId id="333" r:id="rId54"/>
    <p:sldId id="304" r:id="rId55"/>
    <p:sldId id="298" r:id="rId5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535" autoAdjust="0"/>
    <p:restoredTop sz="61594" autoAdjust="0"/>
  </p:normalViewPr>
  <p:slideViewPr>
    <p:cSldViewPr snapToGrid="0">
      <p:cViewPr varScale="1">
        <p:scale>
          <a:sx n="70" d="100"/>
          <a:sy n="70" d="100"/>
        </p:scale>
        <p:origin x="2124"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י"ג/כסלו/תשפ"א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onday.com/monday-project-management-renam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redd.one/blog/debounce-vs-throttle"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css-tricks.com/debouncing-throttling-explained-examples/" TargetMode="External"/><Relationship Id="rId4" Type="http://schemas.openxmlformats.org/officeDocument/2006/relationships/hyperlink" Target="https://www.telerik.com/blogs/debouncing-and-throttling-in-javascript"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Turn Js is a library </a:t>
            </a:r>
            <a:r>
              <a:rPr lang="en-US" sz="1200" b="0" i="0" kern="1200" dirty="0">
                <a:solidFill>
                  <a:schemeClr val="tx1"/>
                </a:solidFill>
                <a:effectLst/>
                <a:latin typeface="+mn-lt"/>
                <a:ea typeface="+mn-ea"/>
                <a:cs typeface="+mn-cs"/>
              </a:rPr>
              <a:t>that will make your content look like a real book.</a:t>
            </a:r>
          </a:p>
          <a:p>
            <a:pPr marL="0" indent="0" algn="l" rtl="0">
              <a:buNone/>
            </a:pPr>
            <a:endParaRPr lang="en-US" sz="1200" b="0" i="0" kern="1200" dirty="0">
              <a:solidFill>
                <a:schemeClr val="tx1"/>
              </a:solidFill>
              <a:effectLst/>
              <a:latin typeface="+mn-lt"/>
              <a:ea typeface="+mn-ea"/>
              <a:cs typeface="+mn-cs"/>
            </a:endParaRPr>
          </a:p>
          <a:p>
            <a:pPr marL="0" indent="0" algn="l" rtl="0">
              <a:buNone/>
            </a:pPr>
            <a:r>
              <a:rPr lang="en-US" sz="1200" b="0" i="0" kern="1200" dirty="0">
                <a:solidFill>
                  <a:schemeClr val="tx1"/>
                </a:solidFill>
                <a:effectLst/>
                <a:latin typeface="+mn-lt"/>
                <a:ea typeface="+mn-ea"/>
                <a:cs typeface="+mn-cs"/>
              </a:rPr>
              <a:t>Let’s take a look how it’s working:</a:t>
            </a:r>
          </a:p>
          <a:p>
            <a:pPr marL="0" indent="0" algn="l" rtl="0">
              <a:buNone/>
            </a:pPr>
            <a:r>
              <a:rPr lang="en-US" sz="1200" b="0" i="0" kern="1200" dirty="0">
                <a:solidFill>
                  <a:schemeClr val="tx1"/>
                </a:solidFill>
                <a:effectLst/>
                <a:latin typeface="+mn-lt"/>
                <a:ea typeface="+mn-ea"/>
                <a:cs typeface="+mn-cs"/>
              </a:rPr>
              <a:t>We can see we have a book, and clicking on the corner it will flip like a real page flip.</a:t>
            </a:r>
          </a:p>
          <a:p>
            <a:pPr marL="0" indent="0" algn="l" rtl="0">
              <a:buNone/>
            </a:pPr>
            <a:r>
              <a:rPr lang="en-US" sz="1200" b="0" i="0" kern="1200" dirty="0">
                <a:solidFill>
                  <a:schemeClr val="tx1"/>
                </a:solidFill>
                <a:effectLst/>
                <a:latin typeface="+mn-lt"/>
                <a:ea typeface="+mn-ea"/>
                <a:cs typeface="+mn-cs"/>
              </a:rPr>
              <a:t>According to the index we have at least 97 pages but we are not rendering all of them.</a:t>
            </a:r>
          </a:p>
          <a:p>
            <a:pPr marL="0" indent="0" algn="l" rtl="0">
              <a:buNone/>
            </a:pPr>
            <a:r>
              <a:rPr lang="en-US" sz="1200" b="0" i="0" kern="1200" dirty="0">
                <a:solidFill>
                  <a:schemeClr val="tx1"/>
                </a:solidFill>
                <a:effectLst/>
                <a:latin typeface="+mn-lt"/>
                <a:ea typeface="+mn-ea"/>
                <a:cs typeface="+mn-cs"/>
              </a:rPr>
              <a:t>But how it’s looks like in the DOM?</a:t>
            </a:r>
          </a:p>
          <a:p>
            <a:pPr marL="0" indent="0" algn="l" rtl="0">
              <a:buNone/>
            </a:pPr>
            <a:r>
              <a:rPr lang="en-US" sz="1200" b="0" i="0" kern="1200" dirty="0">
                <a:solidFill>
                  <a:schemeClr val="tx1"/>
                </a:solidFill>
                <a:effectLst/>
                <a:latin typeface="+mn-lt"/>
                <a:ea typeface="+mn-ea"/>
                <a:cs typeface="+mn-cs"/>
              </a:rPr>
              <a:t>We can see we are rendering only 6 pages. 2 current pages, 2 previews pages and 2 next pages.</a:t>
            </a:r>
          </a:p>
          <a:p>
            <a:pPr marL="0" indent="0" algn="l" rtl="0">
              <a:buNone/>
            </a:pPr>
            <a:r>
              <a:rPr lang="en-US" sz="1200" b="0" i="0" kern="1200" dirty="0">
                <a:solidFill>
                  <a:schemeClr val="tx1"/>
                </a:solidFill>
                <a:effectLst/>
                <a:latin typeface="+mn-lt"/>
                <a:ea typeface="+mn-ea"/>
                <a:cs typeface="+mn-cs"/>
              </a:rPr>
              <a:t>In this way we always have the next block ready and when we are flipping the page we can see the next one behind the scene.</a:t>
            </a:r>
          </a:p>
          <a:p>
            <a:pPr marL="0" indent="0" algn="l" rtl="0">
              <a:buNone/>
            </a:pPr>
            <a:endParaRPr lang="en-US" sz="1200" b="0" i="0" kern="1200" dirty="0">
              <a:solidFill>
                <a:schemeClr val="tx1"/>
              </a:solidFill>
              <a:effectLst/>
              <a:latin typeface="+mn-lt"/>
              <a:ea typeface="+mn-ea"/>
              <a:cs typeface="+mn-cs"/>
            </a:endParaRP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3367823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b="1" dirty="0">
                <a:solidFill>
                  <a:schemeClr val="bg1"/>
                </a:solidFill>
              </a:rPr>
              <a:t>Use CDK for virtual scroll</a:t>
            </a:r>
          </a:p>
          <a:p>
            <a:pPr marL="0" indent="0" algn="l" rtl="0">
              <a:buNone/>
            </a:pPr>
            <a:endParaRPr lang="en-US" b="1" dirty="0">
              <a:solidFill>
                <a:schemeClr val="bg1"/>
              </a:solidFill>
            </a:endParaRPr>
          </a:p>
          <a:p>
            <a:pPr marL="0" indent="0" algn="l" rtl="0">
              <a:buNone/>
            </a:pPr>
            <a:r>
              <a:rPr lang="en-US" b="1" dirty="0">
                <a:solidFill>
                  <a:schemeClr val="bg1"/>
                </a:solidFill>
              </a:rPr>
              <a:t>Show them steps to add it</a:t>
            </a:r>
          </a:p>
          <a:p>
            <a:pPr marL="0" indent="0" algn="l" rtl="0">
              <a:buNone/>
            </a:pPr>
            <a:endParaRPr lang="en-US" b="1" dirty="0">
              <a:solidFill>
                <a:schemeClr val="bg1"/>
              </a:solidFill>
            </a:endParaRPr>
          </a:p>
          <a:p>
            <a:pPr marL="0" indent="0" algn="l" rtl="0">
              <a:buNone/>
            </a:pPr>
            <a:r>
              <a:rPr lang="en-US" b="1" dirty="0">
                <a:solidFill>
                  <a:schemeClr val="bg1"/>
                </a:solidFill>
              </a:rPr>
              <a:t>Do </a:t>
            </a:r>
            <a:r>
              <a:rPr lang="en-US" b="1" dirty="0" err="1">
                <a:solidFill>
                  <a:schemeClr val="bg1"/>
                </a:solidFill>
              </a:rPr>
              <a:t>messurment</a:t>
            </a:r>
            <a:r>
              <a:rPr lang="en-US" b="1" dirty="0">
                <a:solidFill>
                  <a:schemeClr val="bg1"/>
                </a:solidFill>
              </a:rPr>
              <a:t> before and after</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2176343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4142396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WhatApp</a:t>
            </a:r>
            <a:r>
              <a:rPr lang="en-US" dirty="0"/>
              <a:t> is dong something similar,</a:t>
            </a:r>
          </a:p>
          <a:p>
            <a:pPr algn="l" rtl="0"/>
            <a:r>
              <a:rPr lang="en-US" dirty="0"/>
              <a:t>When user is sending a message they are rendering it as send and adding a small indicator what of the status of this message:</a:t>
            </a:r>
          </a:p>
          <a:p>
            <a:pPr marL="171450" indent="-171450" algn="l" rtl="0">
              <a:buFontTx/>
              <a:buChar char="-"/>
            </a:pPr>
            <a:r>
              <a:rPr lang="en-US" dirty="0"/>
              <a:t>Clock -  it’s processing</a:t>
            </a:r>
          </a:p>
          <a:p>
            <a:pPr marL="171450" indent="-171450" algn="l" rtl="0">
              <a:buFontTx/>
              <a:buChar char="-"/>
            </a:pPr>
            <a:r>
              <a:rPr lang="en-US" dirty="0"/>
              <a:t>One V – it was sent</a:t>
            </a:r>
          </a:p>
          <a:p>
            <a:pPr marL="171450" indent="-171450" algn="l" rtl="0">
              <a:buFontTx/>
              <a:buChar char="-"/>
            </a:pPr>
            <a:r>
              <a:rPr lang="en-US" dirty="0"/>
              <a:t>Two V – the target receive it</a:t>
            </a:r>
          </a:p>
          <a:p>
            <a:pPr marL="171450" indent="-171450" algn="l" rtl="0">
              <a:buFontTx/>
              <a:buChar char="-"/>
            </a:pPr>
            <a:r>
              <a:rPr lang="en-US" dirty="0"/>
              <a:t>Blue two V – the target read the message</a:t>
            </a:r>
          </a:p>
          <a:p>
            <a:pPr marL="0" indent="0" algn="l" rtl="0">
              <a:buFontTx/>
              <a:buNone/>
            </a:pPr>
            <a:endParaRPr lang="en-US" dirty="0"/>
          </a:p>
          <a:p>
            <a:pPr marL="0" indent="0" algn="l" rtl="0">
              <a:buFontTx/>
              <a:buNone/>
            </a:pPr>
            <a:r>
              <a:rPr lang="en-US" dirty="0"/>
              <a:t>This give the user amazing experience</a:t>
            </a:r>
          </a:p>
          <a:p>
            <a:pPr marL="0" indent="0" algn="l" rtl="0">
              <a:buFontTx/>
              <a:buNone/>
            </a:pPr>
            <a:endParaRPr lang="en-US" dirty="0"/>
          </a:p>
          <a:p>
            <a:pPr marL="0" indent="0" algn="l" rtl="0">
              <a:buFontTx/>
              <a:buNone/>
            </a:pPr>
            <a:r>
              <a:rPr lang="en-US" dirty="0"/>
              <a:t>What will happened if no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will be shown and it’s processing for ever until we will have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also improve video sharing like </a:t>
            </a:r>
            <a:r>
              <a:rPr lang="en-US" dirty="0" err="1"/>
              <a:t>youtube</a:t>
            </a:r>
            <a:r>
              <a:rPr lang="en-US" dirty="0"/>
              <a:t> is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are downloading a video we don’t need to wait for full download we can star and watch the present we </a:t>
            </a:r>
            <a:r>
              <a:rPr lang="en-US"/>
              <a:t>already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lgn="l" rtl="0">
              <a:buFontTx/>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3235471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Most of the time we can predict our user behavior.</a:t>
            </a:r>
          </a:p>
          <a:p>
            <a:pPr algn="l" rtl="0"/>
            <a:r>
              <a:rPr lang="en-US" dirty="0"/>
              <a:t>The users will do the same search and the same selection,</a:t>
            </a:r>
          </a:p>
          <a:p>
            <a:pPr algn="l" rtl="0"/>
            <a:r>
              <a:rPr lang="en-US" dirty="0"/>
              <a:t>This behavior give us the ability to predict his selection.</a:t>
            </a:r>
          </a:p>
          <a:p>
            <a:pPr algn="l" rtl="0"/>
            <a:endParaRPr lang="en-US" dirty="0"/>
          </a:p>
          <a:p>
            <a:pPr algn="l" rtl="0"/>
            <a:r>
              <a:rPr lang="en-US" dirty="0"/>
              <a:t>How we will predict user selection?</a:t>
            </a:r>
          </a:p>
          <a:p>
            <a:pPr algn="l" rtl="0">
              <a:buFont typeface="Wingdings" charset="2"/>
              <a:buChar char="ü"/>
            </a:pPr>
            <a:r>
              <a:rPr lang="en-US" sz="1200" dirty="0">
                <a:solidFill>
                  <a:srgbClr val="FFFFFF"/>
                </a:solidFill>
                <a:latin typeface="Roboto Regular"/>
                <a:cs typeface="Roboto Regular"/>
              </a:rPr>
              <a:t> Track what your users are searching or selecting.</a:t>
            </a:r>
          </a:p>
          <a:p>
            <a:pPr algn="l" rtl="0">
              <a:buFont typeface="Wingdings" charset="2"/>
              <a:buChar char="ü"/>
            </a:pPr>
            <a:r>
              <a:rPr lang="en-US" sz="1200" dirty="0">
                <a:solidFill>
                  <a:srgbClr val="FFFFFF"/>
                </a:solidFill>
                <a:latin typeface="Roboto Regular"/>
                <a:cs typeface="Roboto Regular"/>
              </a:rPr>
              <a:t> Preload that into the client.</a:t>
            </a:r>
          </a:p>
          <a:p>
            <a:pPr algn="l" rtl="0">
              <a:lnSpc>
                <a:spcPct val="140000"/>
              </a:lnSpc>
              <a:buFont typeface="Wingdings" charset="2"/>
              <a:buChar char="ü"/>
            </a:pPr>
            <a:r>
              <a:rPr lang="en-US" sz="1200" dirty="0">
                <a:solidFill>
                  <a:srgbClr val="FFFFFF"/>
                </a:solidFill>
                <a:latin typeface="Roboto Regular"/>
                <a:cs typeface="Roboto Regular"/>
              </a:rPr>
              <a:t> Assume “history will repeat itself” and render it </a:t>
            </a:r>
            <a:r>
              <a:rPr lang="en-US" sz="1200" b="1" dirty="0">
                <a:ln>
                  <a:solidFill>
                    <a:schemeClr val="bg1"/>
                  </a:solidFill>
                </a:ln>
                <a:solidFill>
                  <a:srgbClr val="AF0000"/>
                </a:solidFill>
                <a:latin typeface="Roboto Regular"/>
                <a:cs typeface="Roboto Regular"/>
              </a:rPr>
              <a:t>BOOM</a:t>
            </a:r>
            <a:r>
              <a:rPr lang="en-US" sz="1200" dirty="0">
                <a:ln>
                  <a:solidFill>
                    <a:schemeClr val="bg1"/>
                  </a:solidFill>
                </a:ln>
                <a:solidFill>
                  <a:srgbClr val="AF0000"/>
                </a:solidFill>
                <a:latin typeface="Roboto Regular"/>
                <a:cs typeface="Roboto Regular"/>
              </a:rPr>
              <a:t> </a:t>
            </a:r>
            <a:r>
              <a:rPr lang="en-US" sz="1200" dirty="0">
                <a:solidFill>
                  <a:srgbClr val="FFFFFF"/>
                </a:solidFill>
                <a:latin typeface="Roboto Regular"/>
                <a:cs typeface="Roboto Regular"/>
              </a:rPr>
              <a:t>fast in the UI.</a:t>
            </a:r>
          </a:p>
          <a:p>
            <a:pPr algn="l" rtl="0">
              <a:buFont typeface="Wingdings" charset="2"/>
              <a:buChar char="ü"/>
            </a:pPr>
            <a:r>
              <a:rPr lang="en-US" sz="1200" dirty="0">
                <a:solidFill>
                  <a:srgbClr val="FFFFFF"/>
                </a:solidFill>
                <a:latin typeface="Roboto Regular"/>
                <a:cs typeface="Roboto Regular"/>
              </a:rPr>
              <a:t> Achieve user happiness :)</a:t>
            </a:r>
          </a:p>
          <a:p>
            <a:pPr algn="l" rtl="0"/>
            <a:endParaRPr lang="en-US" dirty="0"/>
          </a:p>
          <a:p>
            <a:pPr algn="l" rtl="0"/>
            <a:r>
              <a:rPr lang="en-US" dirty="0"/>
              <a:t>There are some libraries which help us to achieve this behavior, one of them is typeahead</a:t>
            </a:r>
          </a:p>
          <a:p>
            <a:pPr algn="l" rtl="0"/>
            <a:r>
              <a:rPr lang="en-US" dirty="0"/>
              <a:t>We can see over here a combination of data receiving from client and server,</a:t>
            </a:r>
          </a:p>
          <a:p>
            <a:pPr algn="l" rtl="0"/>
            <a:r>
              <a:rPr lang="en-US" dirty="0"/>
              <a:t>So if user usually have 5 friend he is tagging and we will show him them first and then we will complete the search from the server then he will receive amazing UX because most of the time he will choose one of this 5 friends</a:t>
            </a:r>
          </a:p>
          <a:p>
            <a:pPr algn="l" rtl="0"/>
            <a:endParaRPr lang="en-US" dirty="0"/>
          </a:p>
          <a:p>
            <a:pPr algn="l" rtl="0"/>
            <a:r>
              <a:rPr lang="en-US" sz="1200" dirty="0">
                <a:solidFill>
                  <a:srgbClr val="FFFFFF"/>
                </a:solidFill>
                <a:latin typeface="Roboto Slab Bold"/>
                <a:cs typeface="Roboto Slab Bold"/>
              </a:rPr>
              <a:t>Client side </a:t>
            </a:r>
            <a:r>
              <a:rPr lang="en-US" sz="1200" dirty="0">
                <a:solidFill>
                  <a:srgbClr val="FFFFFF"/>
                </a:solidFill>
                <a:latin typeface="Roboto Slab Light"/>
                <a:cs typeface="Roboto Slab Light"/>
              </a:rPr>
              <a:t>libraries</a:t>
            </a:r>
            <a:endParaRPr lang="en-US" dirty="0"/>
          </a:p>
          <a:p>
            <a:pPr marL="457200" indent="-457200" algn="l" rtl="0">
              <a:buFontTx/>
              <a:buChar char="-"/>
            </a:pPr>
            <a:r>
              <a:rPr lang="en-US" sz="2800" dirty="0">
                <a:solidFill>
                  <a:srgbClr val="FFFFFF"/>
                </a:solidFill>
                <a:latin typeface="Roboto Regular"/>
                <a:cs typeface="Roboto Regular"/>
              </a:rPr>
              <a:t>Typeahead.js – </a:t>
            </a:r>
            <a:r>
              <a:rPr lang="en-US" sz="2000" dirty="0">
                <a:solidFill>
                  <a:srgbClr val="FFFFFF"/>
                </a:solidFill>
                <a:latin typeface="Roboto Regular"/>
                <a:cs typeface="Roboto Regular"/>
              </a:rPr>
              <a:t>Strong client side search / autocomplete.</a:t>
            </a:r>
          </a:p>
          <a:p>
            <a:pPr marL="457200" indent="-457200" algn="l" rtl="0">
              <a:buFontTx/>
              <a:buChar char="-"/>
            </a:pPr>
            <a:r>
              <a:rPr lang="en-US" sz="2800" dirty="0">
                <a:solidFill>
                  <a:srgbClr val="FFFFFF"/>
                </a:solidFill>
                <a:latin typeface="Roboto Regular"/>
                <a:cs typeface="Roboto Regular"/>
              </a:rPr>
              <a:t>Lunr.js – </a:t>
            </a:r>
            <a:r>
              <a:rPr lang="en-US" sz="2000" dirty="0">
                <a:solidFill>
                  <a:srgbClr val="FFFFFF"/>
                </a:solidFill>
                <a:latin typeface="Roboto Regular"/>
                <a:cs typeface="Roboto Regular"/>
              </a:rPr>
              <a:t>Powerful client-side </a:t>
            </a:r>
            <a:r>
              <a:rPr lang="en-US" sz="2000" dirty="0" err="1">
                <a:solidFill>
                  <a:srgbClr val="FFFFFF"/>
                </a:solidFill>
                <a:latin typeface="Roboto Regular"/>
                <a:cs typeface="Roboto Regular"/>
              </a:rPr>
              <a:t>Solr</a:t>
            </a:r>
            <a:r>
              <a:rPr lang="en-US" sz="2000" dirty="0">
                <a:solidFill>
                  <a:srgbClr val="FFFFFF"/>
                </a:solidFill>
                <a:latin typeface="Roboto Regular"/>
                <a:cs typeface="Roboto Regular"/>
              </a:rPr>
              <a:t> / </a:t>
            </a:r>
            <a:r>
              <a:rPr lang="en-US" sz="2000" dirty="0" err="1">
                <a:solidFill>
                  <a:srgbClr val="FFFFFF"/>
                </a:solidFill>
                <a:latin typeface="Roboto Regular"/>
                <a:cs typeface="Roboto Regular"/>
              </a:rPr>
              <a:t>ElasticSearch</a:t>
            </a:r>
            <a:r>
              <a:rPr lang="en-US" sz="2000" dirty="0">
                <a:solidFill>
                  <a:srgbClr val="FFFFFF"/>
                </a:solidFill>
                <a:latin typeface="Roboto Regular"/>
                <a:cs typeface="Roboto Regular"/>
              </a:rPr>
              <a:t> alternative.</a:t>
            </a:r>
          </a:p>
          <a:p>
            <a:pPr marL="457200" indent="-457200" algn="l" rtl="0">
              <a:buFontTx/>
              <a:buChar char="-"/>
            </a:pPr>
            <a:r>
              <a:rPr lang="en-US" sz="2800" dirty="0">
                <a:solidFill>
                  <a:srgbClr val="FFFFFF"/>
                </a:solidFill>
                <a:latin typeface="Roboto Regular"/>
                <a:cs typeface="Roboto Regular"/>
              </a:rPr>
              <a:t>Local Storage is your friend:</a:t>
            </a:r>
          </a:p>
          <a:p>
            <a:pPr marL="914400" lvl="1" indent="-457200" algn="l" rtl="0">
              <a:buFontTx/>
              <a:buChar char="-"/>
            </a:pPr>
            <a:r>
              <a:rPr lang="en-US" sz="2000" dirty="0">
                <a:solidFill>
                  <a:srgbClr val="FFFFFF"/>
                </a:solidFill>
                <a:latin typeface="Roboto Regular"/>
                <a:cs typeface="Roboto Regular"/>
              </a:rPr>
              <a:t>Draft saving</a:t>
            </a:r>
          </a:p>
          <a:p>
            <a:pPr marL="914400" lvl="1" indent="-457200" algn="l" rtl="0">
              <a:buFontTx/>
              <a:buChar char="-"/>
            </a:pPr>
            <a:r>
              <a:rPr lang="en-US" sz="2000" dirty="0">
                <a:solidFill>
                  <a:srgbClr val="FFFFFF"/>
                </a:solidFill>
                <a:latin typeface="Roboto Regular"/>
                <a:cs typeface="Roboto Regular"/>
              </a:rPr>
              <a:t>Result caching</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3510981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Let see a regular order flow</a:t>
            </a:r>
          </a:p>
          <a:p>
            <a:pPr marL="228600" indent="-228600" algn="l" rtl="0">
              <a:buAutoNum type="arabicParenR"/>
            </a:pPr>
            <a:r>
              <a:rPr lang="en-US" dirty="0"/>
              <a:t>We will add a product to our cart and start checkout</a:t>
            </a:r>
          </a:p>
          <a:p>
            <a:pPr marL="228600" indent="-228600" algn="l" rtl="0">
              <a:buAutoNum type="arabicParenR"/>
            </a:pPr>
            <a:r>
              <a:rPr lang="en-US" dirty="0"/>
              <a:t>We will choose our address</a:t>
            </a:r>
          </a:p>
          <a:p>
            <a:pPr marL="228600" indent="-228600" algn="l" rtl="0">
              <a:buAutoNum type="arabicParenR"/>
            </a:pPr>
            <a:r>
              <a:rPr lang="en-US" dirty="0"/>
              <a:t>We will review our order</a:t>
            </a:r>
          </a:p>
          <a:p>
            <a:pPr marL="228600" indent="-228600" algn="l" rtl="0">
              <a:buAutoNum type="arabicParenR"/>
            </a:pPr>
            <a:r>
              <a:rPr lang="en-US" dirty="0"/>
              <a:t>Will choose payment method</a:t>
            </a:r>
          </a:p>
          <a:p>
            <a:pPr marL="228600" indent="-228600" algn="l" rtl="0">
              <a:buAutoNum type="arabicParenR"/>
            </a:pPr>
            <a:r>
              <a:rPr lang="en-US" dirty="0"/>
              <a:t>And make a payment</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What is the issue with this flow?</a:t>
            </a:r>
          </a:p>
          <a:p>
            <a:pPr marL="0" indent="0" algn="l" rtl="0">
              <a:buNone/>
            </a:pPr>
            <a:r>
              <a:rPr lang="en-US" dirty="0"/>
              <a:t>Any ideas?</a:t>
            </a:r>
          </a:p>
          <a:p>
            <a:pPr marL="0" indent="0" algn="l" rtl="0">
              <a:buNone/>
            </a:pPr>
            <a:endParaRPr lang="en-US" dirty="0"/>
          </a:p>
          <a:p>
            <a:pPr marL="0" indent="0" algn="l" rtl="0">
              <a:buNone/>
            </a:pPr>
            <a:r>
              <a:rPr lang="en-US" dirty="0"/>
              <a:t>Processing time is taking to much time, we are waiting for vendor  to complete the transition and then showing confirmation page, but this is taking to much time.</a:t>
            </a:r>
          </a:p>
          <a:p>
            <a:pPr marL="0" indent="0" algn="l" rtl="0">
              <a:buNone/>
            </a:pPr>
            <a:endParaRPr lang="en-US" dirty="0"/>
          </a:p>
          <a:p>
            <a:pPr marL="0" indent="0" algn="l" rtl="0">
              <a:buNone/>
            </a:pPr>
            <a:r>
              <a:rPr lang="en-US" dirty="0"/>
              <a:t>How can we increase user experience?</a:t>
            </a:r>
          </a:p>
          <a:p>
            <a:pPr marL="0" indent="0" algn="l" rtl="0">
              <a:buNone/>
            </a:pPr>
            <a:endParaRPr lang="en-US" dirty="0"/>
          </a:p>
          <a:p>
            <a:pPr marL="0" indent="0" algn="l" rtl="0">
              <a:buNone/>
            </a:pPr>
            <a:r>
              <a:rPr lang="en-US" dirty="0"/>
              <a:t>	Easley, we don’t need to wait for success, we can operate it (I think this is also what Amazon is doing).</a:t>
            </a:r>
          </a:p>
          <a:p>
            <a:pPr marL="0" indent="0" algn="l" rtl="0">
              <a:buNone/>
            </a:pPr>
            <a:r>
              <a:rPr lang="en-US" dirty="0"/>
              <a:t>We will do a handshake with our server and show confirmation page to the user.</a:t>
            </a:r>
          </a:p>
          <a:p>
            <a:pPr marL="0" indent="0" algn="l" rtl="0">
              <a:buNone/>
            </a:pPr>
            <a:r>
              <a:rPr lang="en-US" dirty="0"/>
              <a:t>Flow:</a:t>
            </a:r>
          </a:p>
          <a:p>
            <a:pPr marL="228600" indent="-228600" algn="l" rtl="0">
              <a:buAutoNum type="arabicParenR"/>
            </a:pPr>
            <a:r>
              <a:rPr lang="en-US" dirty="0"/>
              <a:t>Post request to our server for payment with order id</a:t>
            </a:r>
          </a:p>
          <a:p>
            <a:pPr marL="228600" indent="-228600" algn="l" rtl="0">
              <a:buAutoNum type="arabicParenR"/>
            </a:pPr>
            <a:r>
              <a:rPr lang="en-US" dirty="0"/>
              <a:t>Server receive the request and return 200 to the frontend</a:t>
            </a:r>
          </a:p>
          <a:p>
            <a:pPr marL="228600" indent="-228600" algn="l" rtl="0">
              <a:buAutoNum type="arabicParenR"/>
            </a:pPr>
            <a:r>
              <a:rPr lang="en-US" dirty="0"/>
              <a:t>FE receive 200 and show confirmation page to the client with a message telling “Thank you. We're processing your order and will send you an email confirmation shortly.”</a:t>
            </a:r>
          </a:p>
          <a:p>
            <a:pPr marL="228600" indent="-228600" algn="l" rtl="0">
              <a:buAutoNum type="arabicParenR"/>
            </a:pPr>
            <a:r>
              <a:rPr lang="en-US" dirty="0"/>
              <a:t>Server is processing the order in the background, when transaction is done we will send confirmation email to the user, incase of error we will send the user email informing the order didn’t complete and he need to check the order or contact support center</a:t>
            </a:r>
          </a:p>
          <a:p>
            <a:pPr marL="0" indent="0" algn="l" rtl="0">
              <a:buNone/>
            </a:pPr>
            <a:endParaRPr lang="en-US" dirty="0"/>
          </a:p>
          <a:p>
            <a:pPr marL="0" indent="0" algn="l" rtl="0">
              <a:buNone/>
            </a:pPr>
            <a:r>
              <a:rPr lang="en-US" dirty="0"/>
              <a:t>Let see how it will looks like in video</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daPulse</a:t>
            </a:r>
            <a:r>
              <a:rPr lang="en-US" dirty="0"/>
              <a:t> is </a:t>
            </a:r>
            <a:r>
              <a:rPr lang="en-US" sz="1200" b="0" i="0" kern="1200" dirty="0">
                <a:solidFill>
                  <a:schemeClr val="tx1"/>
                </a:solidFill>
                <a:effectLst/>
                <a:latin typeface="+mn-lt"/>
                <a:ea typeface="+mn-ea"/>
                <a:cs typeface="+mn-cs"/>
              </a:rPr>
              <a:t>project management tool, they change there name and now it’s </a:t>
            </a:r>
            <a:r>
              <a:rPr lang="en-US" sz="1200" b="1" i="0" kern="1200" dirty="0">
                <a:solidFill>
                  <a:schemeClr val="tx1"/>
                </a:solidFill>
                <a:effectLst/>
                <a:latin typeface="+mn-lt"/>
                <a:ea typeface="+mn-ea"/>
                <a:cs typeface="+mn-cs"/>
              </a:rPr>
              <a:t>monday.com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have a signup flow with 3 pages instead of 1 page which contains all there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It won’t be better for UX to have just 1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Well we need to understand what they did &amp; why they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see the 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company name and the amount of employees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sub domain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you name and more info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step 1 &amp; 3 we don’t have any issues, we can just operate and then make the request to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step 2 we have issue because if the sub domain is already exist then we can’t go to step 3 in our flow so we must to verify it in the server and wait for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step can be frustrating because the user can enter sub domain and click next and wait just to receive this sub domain  is taken, and it could happened more then one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what they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each character the user enter they made a request to the server to check if it’s available before the user click on next, so when the user will focus out from the input 2 cases can happened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it’s ok and the sub domain is available then when the user will click next button we will navigate him to next step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sub domain is not available we will show him a message even if he didn’t click on next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this behavior the user didn’t know this action is bothering us and we give him instant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increase users finishing signup flow in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curse we are making a lot of requests to the server but the user experience is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https://monday.com/monday-project-management-renaming/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3458251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If we can:</a:t>
            </a:r>
          </a:p>
          <a:p>
            <a:pPr marL="171450" indent="-171450" algn="l" rtl="0">
              <a:buFontTx/>
              <a:buChar char="-"/>
            </a:pPr>
            <a:r>
              <a:rPr lang="en-US" dirty="0"/>
              <a:t>operate what we have in success function</a:t>
            </a:r>
          </a:p>
          <a:p>
            <a:pPr marL="171450" indent="-171450" algn="l" rtl="0">
              <a:buFontTx/>
              <a:buChar char="-"/>
            </a:pPr>
            <a:r>
              <a:rPr lang="en-US" dirty="0"/>
              <a:t>predict what user will do</a:t>
            </a:r>
          </a:p>
          <a:p>
            <a:pPr marL="171450" indent="-171450" algn="l" rtl="0">
              <a:buFontTx/>
              <a:buChar char="-"/>
            </a:pPr>
            <a:r>
              <a:rPr lang="en-US" dirty="0"/>
              <a:t>prefetch (or doing in background) the data</a:t>
            </a:r>
          </a:p>
          <a:p>
            <a:pPr marL="0" indent="0" algn="l" rtl="0">
              <a:buNone/>
            </a:pPr>
            <a:endParaRPr lang="en-US" dirty="0"/>
          </a:p>
          <a:p>
            <a:pPr marL="0" indent="0" algn="l" rtl="0">
              <a:buNone/>
            </a:pPr>
            <a:r>
              <a:rPr lang="en-US" dirty="0"/>
              <a:t>Then, we will give the user amazing experience.</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305560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For each request set timeout 3s but we will process it without waiting for respond</a:t>
            </a:r>
          </a:p>
          <a:p>
            <a:pPr marL="0" indent="0" algn="l" rtl="0">
              <a:buNone/>
            </a:pPr>
            <a:r>
              <a:rPr lang="en-US" dirty="0"/>
              <a:t>One cat will have error, they will need to handle it.</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1192032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1047738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514249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iframe so it can change the iframe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post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46</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47</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48</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solved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49</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50</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51</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52</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Throttle &amp; Debounce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Another way </a:t>
            </a:r>
            <a:r>
              <a:rPr lang="en-US" sz="1200" b="0" i="0" kern="1200">
                <a:solidFill>
                  <a:schemeClr val="tx1"/>
                </a:solidFill>
                <a:effectLst/>
                <a:latin typeface="+mn-lt"/>
                <a:ea typeface="+mn-ea"/>
                <a:cs typeface="+mn-cs"/>
              </a:rPr>
              <a:t>to manage </a:t>
            </a:r>
            <a:r>
              <a:rPr lang="en-US" sz="1200" b="0" i="0" kern="1200" dirty="0">
                <a:solidFill>
                  <a:schemeClr val="tx1"/>
                </a:solidFill>
                <a:effectLst/>
                <a:latin typeface="+mn-lt"/>
                <a:ea typeface="+mn-ea"/>
                <a:cs typeface="+mn-cs"/>
              </a:rPr>
              <a:t>events is to use Throttle &amp; Debounce.</a:t>
            </a:r>
          </a:p>
          <a:p>
            <a:pPr algn="l" rtl="0"/>
            <a:r>
              <a:rPr lang="en-US" sz="1200" b="0" i="0" kern="1200" dirty="0">
                <a:solidFill>
                  <a:schemeClr val="tx1"/>
                </a:solidFill>
                <a:effectLst/>
                <a:latin typeface="+mn-lt"/>
                <a:ea typeface="+mn-ea"/>
                <a:cs typeface="+mn-cs"/>
              </a:rPr>
              <a:t>What is the differences between them?</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Cases:</a:t>
            </a:r>
          </a:p>
          <a:p>
            <a:pPr algn="l" rtl="0"/>
            <a:r>
              <a:rPr lang="en-US" sz="1200" b="0" i="0" kern="1200" dirty="0">
                <a:solidFill>
                  <a:schemeClr val="tx1"/>
                </a:solidFill>
                <a:effectLst/>
                <a:latin typeface="+mn-lt"/>
                <a:ea typeface="+mn-ea"/>
                <a:cs typeface="+mn-cs"/>
              </a:rPr>
              <a:t>Throttle: We can throttle a button click event, if we do not want the user to spam by clicking the button frequently.</a:t>
            </a:r>
          </a:p>
          <a:p>
            <a:pPr algn="l" rtl="0"/>
            <a:r>
              <a:rPr lang="en-US" sz="1200" b="0" i="0" kern="1200" dirty="0">
                <a:solidFill>
                  <a:schemeClr val="tx1"/>
                </a:solidFill>
                <a:effectLst/>
                <a:latin typeface="+mn-lt"/>
                <a:ea typeface="+mn-ea"/>
                <a:cs typeface="+mn-cs"/>
              </a:rPr>
              <a:t>Throttle: Infinite scrolling - A quite common example. The user is scrolling down your infinite-scrolling page. You need to check how far from the bottom the user is. If the user is near the bottom, we should request via Ajax more content and append it to the page. Here our beloved debounce wouldn't be helpful. It only would trigger only when the user stops scrolling.. and we need to start fetching the content before the user reaches the bottom. With throttle we can warranty that we are checking constantly how far we are from the bottom. (NOTE: </a:t>
            </a:r>
            <a:r>
              <a:rPr lang="en-US" sz="1200" b="0" i="0" kern="1200" dirty="0" err="1">
                <a:solidFill>
                  <a:schemeClr val="tx1"/>
                </a:solidFill>
                <a:effectLst/>
                <a:latin typeface="+mn-lt"/>
                <a:ea typeface="+mn-ea"/>
                <a:cs typeface="+mn-cs"/>
              </a:rPr>
              <a:t>requestAnimationFrame</a:t>
            </a:r>
            <a:r>
              <a:rPr lang="en-US" sz="1200" b="0" i="0" kern="1200" dirty="0">
                <a:solidFill>
                  <a:schemeClr val="tx1"/>
                </a:solidFill>
                <a:effectLst/>
                <a:latin typeface="+mn-lt"/>
                <a:ea typeface="+mn-ea"/>
                <a:cs typeface="+mn-cs"/>
              </a:rPr>
              <a:t> is much </a:t>
            </a:r>
            <a:r>
              <a:rPr lang="en-US" sz="1200" b="0" i="0" kern="1200" dirty="0" err="1">
                <a:solidFill>
                  <a:schemeClr val="tx1"/>
                </a:solidFill>
                <a:effectLst/>
                <a:latin typeface="+mn-lt"/>
                <a:ea typeface="+mn-ea"/>
                <a:cs typeface="+mn-cs"/>
              </a:rPr>
              <a:t>usefual</a:t>
            </a:r>
            <a:r>
              <a:rPr lang="en-US" sz="1200" b="0" i="0" kern="1200" dirty="0">
                <a:solidFill>
                  <a:schemeClr val="tx1"/>
                </a:solidFill>
                <a:effectLst/>
                <a:latin typeface="+mn-lt"/>
                <a:ea typeface="+mn-ea"/>
                <a:cs typeface="+mn-cs"/>
              </a:rPr>
              <a:t> for this case)</a:t>
            </a:r>
          </a:p>
          <a:p>
            <a:pPr algn="l" rtl="0"/>
            <a:r>
              <a:rPr lang="en-US" sz="1200" b="0" i="0" kern="1200" dirty="0">
                <a:solidFill>
                  <a:schemeClr val="tx1"/>
                </a:solidFill>
                <a:effectLst/>
                <a:latin typeface="+mn-lt"/>
                <a:ea typeface="+mn-ea"/>
                <a:cs typeface="+mn-cs"/>
              </a:rPr>
              <a:t>Throttle: Throttling a </a:t>
            </a:r>
            <a:r>
              <a:rPr lang="en-US" dirty="0" err="1"/>
              <a:t>mousemove</a:t>
            </a:r>
            <a:r>
              <a:rPr lang="en-US" sz="1200" b="0" i="0" kern="1200" dirty="0">
                <a:solidFill>
                  <a:schemeClr val="tx1"/>
                </a:solidFill>
                <a:effectLst/>
                <a:latin typeface="+mn-lt"/>
                <a:ea typeface="+mn-ea"/>
                <a:cs typeface="+mn-cs"/>
              </a:rPr>
              <a:t>/</a:t>
            </a:r>
            <a:r>
              <a:rPr lang="en-US" dirty="0" err="1"/>
              <a:t>touchmove</a:t>
            </a:r>
            <a:r>
              <a:rPr lang="en-US" sz="1200" b="0" i="0" kern="1200" dirty="0">
                <a:solidFill>
                  <a:schemeClr val="tx1"/>
                </a:solidFill>
                <a:effectLst/>
                <a:latin typeface="+mn-lt"/>
                <a:ea typeface="+mn-ea"/>
                <a:cs typeface="+mn-cs"/>
              </a:rPr>
              <a:t> event handler</a:t>
            </a:r>
          </a:p>
          <a:p>
            <a:pPr algn="l" rtl="0"/>
            <a:r>
              <a:rPr lang="en-US" sz="1200" b="0" i="0" kern="1200" dirty="0">
                <a:solidFill>
                  <a:schemeClr val="tx1"/>
                </a:solidFill>
                <a:effectLst/>
                <a:latin typeface="+mn-lt"/>
                <a:ea typeface="+mn-ea"/>
                <a:cs typeface="+mn-cs"/>
              </a:rPr>
              <a:t>Debounce: In the case of window resize event, if we want to redraw the UI only when the user has fixed the size of the window, we can use debouncing.</a:t>
            </a:r>
          </a:p>
          <a:p>
            <a:pPr algn="l" rtl="0"/>
            <a:r>
              <a:rPr lang="en-US" sz="1200" b="0" i="0" kern="1200" dirty="0">
                <a:solidFill>
                  <a:schemeClr val="tx1"/>
                </a:solidFill>
                <a:effectLst/>
                <a:latin typeface="+mn-lt"/>
                <a:ea typeface="+mn-ea"/>
                <a:cs typeface="+mn-cs"/>
              </a:rPr>
              <a:t>Debounce: With Mouse move event, if we are displaying the location coordinates of the mouse pointer, it is much better to show the coordinates once the user reached the desired location. Here, we can use debouncing.</a:t>
            </a:r>
          </a:p>
          <a:p>
            <a:pPr algn="l" rtl="0"/>
            <a:r>
              <a:rPr lang="en-US" sz="1200" b="0" i="0" kern="1200" dirty="0">
                <a:solidFill>
                  <a:schemeClr val="tx1"/>
                </a:solidFill>
                <a:effectLst/>
                <a:latin typeface="+mn-lt"/>
                <a:ea typeface="+mn-ea"/>
                <a:cs typeface="+mn-cs"/>
              </a:rPr>
              <a:t>Debounce: Debouncing a save function in an autosave feature</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hlinkClick r:id="rId3"/>
              </a:rPr>
              <a:t>https://redd.one/blog/debounce-vs-throttle</a:t>
            </a:r>
            <a:endParaRPr lang="en-US" dirty="0"/>
          </a:p>
          <a:p>
            <a:pPr marL="171450" indent="-171450" algn="l" rtl="0">
              <a:buFontTx/>
              <a:buChar char="-"/>
            </a:pPr>
            <a:r>
              <a:rPr lang="en-US" dirty="0">
                <a:hlinkClick r:id="rId4"/>
              </a:rPr>
              <a:t>https://www.telerik.com/blogs/debouncing-and-throttling-in-javascript</a:t>
            </a:r>
            <a:endParaRPr lang="en-US" dirty="0"/>
          </a:p>
          <a:p>
            <a:pPr marL="171450" indent="-171450" algn="l" rtl="0">
              <a:buFontTx/>
              <a:buChar char="-"/>
            </a:pPr>
            <a:r>
              <a:rPr lang="en-US" dirty="0">
                <a:hlinkClick r:id="rId5"/>
              </a:rPr>
              <a:t>https://css-tricks.com/debouncing-throttling-explained-examples/</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53</a:t>
            </a:fld>
            <a:endParaRPr lang="he-IL"/>
          </a:p>
        </p:txBody>
      </p:sp>
    </p:spTree>
    <p:extLst>
      <p:ext uri="{BB962C8B-B14F-4D97-AF65-F5344CB8AC3E}">
        <p14:creationId xmlns:p14="http://schemas.microsoft.com/office/powerpoint/2010/main" val="596054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54</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55</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and 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whether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https://www.lifehack.org/articles/technology/20-tips-use-google-search-efficiently.html</a:t>
            </a: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י"ג/כסלו/תשפ"א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י"ג/כסלו/תשפ"א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י"ג/כסלו/תשפ"א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י"ג/כסלו/תשפ"א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י"ג/כסלו/תשפ"א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י"ג/כסלו/תשפ"א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י"ג/כסלו/תשפ"א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י"ג/כסלו/תשפ"א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י"ג/כסלו/תשפ"א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י"ג/כסלו/תשפ"א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י"ג/כסלו/תשפ"א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י"ג/כסלו/תשפ"א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turn.js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69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a:solidFill>
                  <a:schemeClr val="bg1"/>
                </a:solidFill>
              </a:rPr>
              <a:t>Hands-On </a:t>
            </a:r>
            <a:r>
              <a:rPr lang="en-US" b="1" dirty="0">
                <a:solidFill>
                  <a:schemeClr val="bg1"/>
                </a:solidFill>
              </a:rPr>
              <a:t>– cat virtual scroll</a:t>
            </a:r>
          </a:p>
        </p:txBody>
      </p:sp>
    </p:spTree>
    <p:extLst>
      <p:ext uri="{BB962C8B-B14F-4D97-AF65-F5344CB8AC3E}">
        <p14:creationId xmlns:p14="http://schemas.microsoft.com/office/powerpoint/2010/main" val="15873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790892642"/>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err="1">
                <a:solidFill>
                  <a:srgbClr val="FFFFFF"/>
                </a:solidFill>
                <a:latin typeface="+mn-lt"/>
                <a:cs typeface="Roboto Slab Bold"/>
              </a:rPr>
              <a:t>WhatApp</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39099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rtl="0"/>
            <a:r>
              <a:rPr lang="en-US" sz="4800" dirty="0">
                <a:solidFill>
                  <a:srgbClr val="FFFFFF"/>
                </a:solidFill>
                <a:latin typeface="+mn-lt"/>
                <a:cs typeface="Roboto Slab Bold"/>
              </a:rPr>
              <a:t>Predict</a:t>
            </a:r>
            <a:endParaRPr lang="en-US" sz="4800" dirty="0">
              <a:solidFill>
                <a:srgbClr val="FFFFFF"/>
              </a:solidFill>
              <a:latin typeface="+mn-lt"/>
              <a:cs typeface="Roboto Slab Light"/>
            </a:endParaRPr>
          </a:p>
        </p:txBody>
      </p:sp>
    </p:spTree>
    <p:extLst>
      <p:ext uri="{BB962C8B-B14F-4D97-AF65-F5344CB8AC3E}">
        <p14:creationId xmlns:p14="http://schemas.microsoft.com/office/powerpoint/2010/main" val="36383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Order flow</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daPulse</a:t>
            </a:r>
            <a:r>
              <a:rPr lang="en-US" sz="4800" dirty="0">
                <a:solidFill>
                  <a:srgbClr val="FFFFFF"/>
                </a:solidFill>
                <a:latin typeface="+mn-lt"/>
                <a:cs typeface="Roboto Slab Light"/>
              </a:rPr>
              <a:t> </a:t>
            </a:r>
            <a:r>
              <a:rPr lang="en-US" sz="4800" dirty="0">
                <a:solidFill>
                  <a:srgbClr val="FFFFFF"/>
                </a:solidFill>
                <a:latin typeface="Roboto Slab Bold"/>
                <a:cs typeface="Roboto Slab Bold"/>
              </a:rPr>
              <a:t>Signup</a:t>
            </a:r>
            <a:r>
              <a:rPr lang="en-US" sz="4800" dirty="0">
                <a:solidFill>
                  <a:srgbClr val="FFFFFF"/>
                </a:solidFill>
                <a:latin typeface="+mn-lt"/>
                <a:cs typeface="Roboto Slab Light"/>
              </a:rPr>
              <a:t> Example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9195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The fastest request is “no request”</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06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dirty="0">
                <a:solidFill>
                  <a:schemeClr val="bg1"/>
                </a:solidFill>
              </a:rPr>
              <a:t>Hands-On for like/remove</a:t>
            </a:r>
          </a:p>
        </p:txBody>
      </p:sp>
    </p:spTree>
    <p:extLst>
      <p:ext uri="{BB962C8B-B14F-4D97-AF65-F5344CB8AC3E}">
        <p14:creationId xmlns:p14="http://schemas.microsoft.com/office/powerpoint/2010/main" val="119673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36110667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2639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705134" y="2857500"/>
            <a:ext cx="10972800" cy="1143000"/>
          </a:xfrm>
        </p:spPr>
        <p:txBody>
          <a:bodyPr>
            <a:normAutofit/>
          </a:bodyPr>
          <a:lstStyle/>
          <a:p>
            <a:pPr algn="ctr" rtl="0"/>
            <a:r>
              <a:rPr lang="en-US" sz="4800" dirty="0">
                <a:solidFill>
                  <a:srgbClr val="FFFFFF"/>
                </a:solidFill>
                <a:latin typeface="+mn-lt"/>
              </a:rPr>
              <a:t>Throttle &amp; Debounce</a:t>
            </a:r>
          </a:p>
        </p:txBody>
      </p:sp>
    </p:spTree>
    <p:extLst>
      <p:ext uri="{BB962C8B-B14F-4D97-AF65-F5344CB8AC3E}">
        <p14:creationId xmlns:p14="http://schemas.microsoft.com/office/powerpoint/2010/main" val="424584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32107</TotalTime>
  <Words>4337</Words>
  <Application>Microsoft Office PowerPoint</Application>
  <PresentationFormat>Widescreen</PresentationFormat>
  <Paragraphs>510</Paragraphs>
  <Slides>55</Slides>
  <Notes>55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Wingdings</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turn.js</vt:lpstr>
      <vt:lpstr>Hands-On – cat virtual scroll</vt:lpstr>
      <vt:lpstr>PowerPoint Presentation</vt:lpstr>
      <vt:lpstr>Instagram Example</vt:lpstr>
      <vt:lpstr>Facebook Example</vt:lpstr>
      <vt:lpstr>Facebook Example - optimistic</vt:lpstr>
      <vt:lpstr>WhatApp Example</vt:lpstr>
      <vt:lpstr>Predict</vt:lpstr>
      <vt:lpstr>PowerPoint Presentation</vt:lpstr>
      <vt:lpstr>PowerPoint Presentation</vt:lpstr>
      <vt:lpstr>Don’t wait for success. Operate</vt:lpstr>
      <vt:lpstr>Order flow</vt:lpstr>
      <vt:lpstr>daPulse Signup Example</vt:lpstr>
      <vt:lpstr>The fastest request is “no request”</vt:lpstr>
      <vt:lpstr>Hands-On for like/remove</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Throttle &amp; Debounce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Web Dev</dc:title>
  <dc:creator>dan nahari</dc:creator>
  <cp:lastModifiedBy>Nahari, Dan</cp:lastModifiedBy>
  <cp:revision>228</cp:revision>
  <dcterms:created xsi:type="dcterms:W3CDTF">2016-09-19T19:56:06Z</dcterms:created>
  <dcterms:modified xsi:type="dcterms:W3CDTF">2020-11-29T17:02:55Z</dcterms:modified>
</cp:coreProperties>
</file>